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Platypi Medium" panose="02020500000000000000" charset="0"/>
      <p:regular r:id="rId13"/>
    </p:embeddedFont>
    <p:embeddedFont>
      <p:font typeface="Source Serif Pro" panose="02040603050405020204" pitchFamily="18" charset="0"/>
      <p:regular r:id="rId14"/>
      <p:bold r:id="rId15"/>
    </p:embeddedFont>
  </p:embeddedFontLst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38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1301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F2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71081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 err="1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同性伴侶關係登記條例草案</a:t>
            </a:r>
            <a:endParaRPr lang="en-US" sz="3900" dirty="0">
              <a:solidFill>
                <a:srgbClr val="201B18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</a:endParaRPr>
          </a:p>
          <a:p>
            <a:pPr marL="0" indent="0" algn="l">
              <a:lnSpc>
                <a:spcPts val="4850"/>
              </a:lnSpc>
              <a:buNone/>
            </a:pPr>
            <a:r>
              <a:rPr lang="en-US" sz="3900" dirty="0" err="1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支持立場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4248626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基恩之家（Blessed Ministry Community Church）作為香港第一間公開肯定性別少眾LGBTQIA2S+基督徒身份的基督教教會，以及亞洲首間同志友善教會，我們全力支持立法會通過《同性伴侶關係登記條例草案》。本簡報將闡述我們的支持理據、現存制度缺失，以及對未來法案完善的建議。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6028" y="416600"/>
            <a:ext cx="3788212" cy="473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關於我們：基恩之家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606028" y="1253728"/>
            <a:ext cx="6524387" cy="484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我們是香港第一間公開肯定性別少眾LGBTQIA2S+基督徒身份的基督教教會，亦是亞洲首間同志友善教會。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06028" y="1874877"/>
            <a:ext cx="6524387" cy="242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2025年教會擁有約70位活躍教友，當中包括：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06028" y="2253615"/>
            <a:ext cx="6524387" cy="242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計劃結婚同志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606028" y="2549009"/>
            <a:ext cx="6524387" cy="242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已於海外結婚之同志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606028" y="2844403"/>
            <a:ext cx="6524387" cy="242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雙性戀、無性戀者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06028" y="3139797"/>
            <a:ext cx="6524387" cy="242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跨性別、非二元性別人士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06028" y="3435191"/>
            <a:ext cx="6524387" cy="242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順性別異性戀的同志父母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06028" y="3730585"/>
            <a:ext cx="6524387" cy="242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支持平等家庭制度的異性戀信徒</a:t>
            </a:r>
            <a:endParaRPr lang="en-US" sz="115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7605" y="1287780"/>
            <a:ext cx="6524387" cy="6524387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98408" y="5069739"/>
            <a:ext cx="6524387" cy="484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我們執事會與同工會</a:t>
            </a:r>
            <a:r>
              <a:rPr lang="en-US" sz="1150" b="1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一致支持</a:t>
            </a:r>
            <a:r>
              <a:rPr lang="en-US" sz="11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立法會通過《同性伴侶關係登記條例草案》，並懇切建議政府完善制度與相關法律，使每一段承諾彼此、共建家庭的關係都獲得合理、平等與實質的法律保障。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98696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同志群體的實際困境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313265"/>
            <a:ext cx="6422231" cy="2099191"/>
          </a:xfrm>
          <a:prstGeom prst="roundRect">
            <a:avLst>
              <a:gd name="adj" fmla="val 522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4" name="Shape 2"/>
          <p:cNvSpPr/>
          <p:nvPr/>
        </p:nvSpPr>
        <p:spPr>
          <a:xfrm>
            <a:off x="793790" y="2290405"/>
            <a:ext cx="6422231" cy="91440"/>
          </a:xfrm>
          <a:prstGeom prst="roundRect">
            <a:avLst>
              <a:gd name="adj" fmla="val 32558"/>
            </a:avLst>
          </a:prstGeom>
          <a:solidFill>
            <a:srgbClr val="3E2513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5" name="Shape 3"/>
          <p:cNvSpPr/>
          <p:nvPr/>
        </p:nvSpPr>
        <p:spPr>
          <a:xfrm>
            <a:off x="3707249" y="2015609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3E2513"/>
          </a:solidFill>
          <a:ln/>
        </p:spPr>
        <p:txBody>
          <a:bodyPr/>
          <a:lstStyle/>
          <a:p>
            <a:endParaRPr lang="zh-HK" alt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843" y="2164437"/>
            <a:ext cx="238125" cy="29765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15008" y="28093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醫療與後事安排困境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1015008" y="3238619"/>
            <a:ext cx="597979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一對伴侶共同生活15年，一方於病危時被醫院拒絕探視及資料查閱，因法律上非直系親屬，只能由與伴侶疏遠多年的家庭成員主導醫療與遺體安排。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7414379" y="2313265"/>
            <a:ext cx="6422231" cy="2099191"/>
          </a:xfrm>
          <a:prstGeom prst="roundRect">
            <a:avLst>
              <a:gd name="adj" fmla="val 522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10" name="Shape 7"/>
          <p:cNvSpPr/>
          <p:nvPr/>
        </p:nvSpPr>
        <p:spPr>
          <a:xfrm>
            <a:off x="7414379" y="2290405"/>
            <a:ext cx="6422231" cy="91440"/>
          </a:xfrm>
          <a:prstGeom prst="roundRect">
            <a:avLst>
              <a:gd name="adj" fmla="val 32558"/>
            </a:avLst>
          </a:prstGeom>
          <a:solidFill>
            <a:srgbClr val="3E2513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11" name="Shape 8"/>
          <p:cNvSpPr/>
          <p:nvPr/>
        </p:nvSpPr>
        <p:spPr>
          <a:xfrm>
            <a:off x="10327838" y="2015609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3E2513"/>
          </a:solidFill>
          <a:ln/>
        </p:spPr>
        <p:txBody>
          <a:bodyPr/>
          <a:lstStyle/>
          <a:p>
            <a:endParaRPr lang="zh-HK" alt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6432" y="2164437"/>
            <a:ext cx="238125" cy="29765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635597" y="28093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海外婚姻無法律效力</a:t>
            </a:r>
            <a:endParaRPr lang="en-US" sz="1950" dirty="0"/>
          </a:p>
        </p:txBody>
      </p:sp>
      <p:sp>
        <p:nvSpPr>
          <p:cNvPr id="14" name="Text 10"/>
          <p:cNvSpPr/>
          <p:nvPr/>
        </p:nvSpPr>
        <p:spPr>
          <a:xfrm>
            <a:off x="7635597" y="3238619"/>
            <a:ext cx="597979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已在加拿大、英國完成婚姻登記的教友，回港後無法以家庭身份處理公共房屋申請、稅務合併、配偶簽證、MPF繼承等事宜，甚至曾遭入境處要求補交證明家庭關係，導致分離風險。</a:t>
            </a:r>
            <a:endParaRPr lang="en-US" sz="1550" dirty="0"/>
          </a:p>
        </p:txBody>
      </p:sp>
      <p:sp>
        <p:nvSpPr>
          <p:cNvPr id="15" name="Shape 11"/>
          <p:cNvSpPr/>
          <p:nvPr/>
        </p:nvSpPr>
        <p:spPr>
          <a:xfrm>
            <a:off x="793790" y="4908471"/>
            <a:ext cx="6422231" cy="1781651"/>
          </a:xfrm>
          <a:prstGeom prst="roundRect">
            <a:avLst>
              <a:gd name="adj" fmla="val 61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16" name="Shape 12"/>
          <p:cNvSpPr/>
          <p:nvPr/>
        </p:nvSpPr>
        <p:spPr>
          <a:xfrm>
            <a:off x="793790" y="4885611"/>
            <a:ext cx="6422231" cy="91440"/>
          </a:xfrm>
          <a:prstGeom prst="roundRect">
            <a:avLst>
              <a:gd name="adj" fmla="val 32558"/>
            </a:avLst>
          </a:prstGeom>
          <a:solidFill>
            <a:srgbClr val="3E2513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17" name="Shape 13"/>
          <p:cNvSpPr/>
          <p:nvPr/>
        </p:nvSpPr>
        <p:spPr>
          <a:xfrm>
            <a:off x="3707249" y="4610814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3E2513"/>
          </a:solidFill>
          <a:ln/>
        </p:spPr>
        <p:txBody>
          <a:bodyPr/>
          <a:lstStyle/>
          <a:p>
            <a:endParaRPr lang="zh-HK" altLang="en-US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5843" y="4759643"/>
            <a:ext cx="238125" cy="29765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15008" y="540460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租務與財產權益受損</a:t>
            </a:r>
            <a:endParaRPr lang="en-US" sz="1950" dirty="0"/>
          </a:p>
        </p:txBody>
      </p:sp>
      <p:sp>
        <p:nvSpPr>
          <p:cNvPr id="20" name="Text 15"/>
          <p:cNvSpPr/>
          <p:nvPr/>
        </p:nvSpPr>
        <p:spPr>
          <a:xfrm>
            <a:off x="1015008" y="5833824"/>
            <a:ext cx="59797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一對同志因其中一人為業主登記人，過世後未立遺囑，另一人被視為非合法共同居住人，遭房東驅逐，無權繼承租約。</a:t>
            </a:r>
            <a:endParaRPr lang="en-US" sz="1550" dirty="0"/>
          </a:p>
        </p:txBody>
      </p:sp>
      <p:sp>
        <p:nvSpPr>
          <p:cNvPr id="21" name="Shape 16"/>
          <p:cNvSpPr/>
          <p:nvPr/>
        </p:nvSpPr>
        <p:spPr>
          <a:xfrm>
            <a:off x="7414379" y="4908471"/>
            <a:ext cx="6422231" cy="1781651"/>
          </a:xfrm>
          <a:prstGeom prst="roundRect">
            <a:avLst>
              <a:gd name="adj" fmla="val 61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22" name="Shape 17"/>
          <p:cNvSpPr/>
          <p:nvPr/>
        </p:nvSpPr>
        <p:spPr>
          <a:xfrm>
            <a:off x="7414379" y="4885611"/>
            <a:ext cx="6422231" cy="91440"/>
          </a:xfrm>
          <a:prstGeom prst="roundRect">
            <a:avLst>
              <a:gd name="adj" fmla="val 32558"/>
            </a:avLst>
          </a:prstGeom>
          <a:solidFill>
            <a:srgbClr val="3E2513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23" name="Shape 18"/>
          <p:cNvSpPr/>
          <p:nvPr/>
        </p:nvSpPr>
        <p:spPr>
          <a:xfrm>
            <a:off x="10327838" y="4610814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3E2513"/>
          </a:solidFill>
          <a:ln/>
        </p:spPr>
        <p:txBody>
          <a:bodyPr/>
          <a:lstStyle/>
          <a:p>
            <a:endParaRPr lang="zh-HK" alt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6432" y="4759643"/>
            <a:ext cx="238125" cy="29765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635597" y="540460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行政障礙與表格限制</a:t>
            </a:r>
            <a:endParaRPr lang="en-US" sz="1950" dirty="0"/>
          </a:p>
        </p:txBody>
      </p:sp>
      <p:sp>
        <p:nvSpPr>
          <p:cNvPr id="26" name="Text 20"/>
          <p:cNvSpPr/>
          <p:nvPr/>
        </p:nvSpPr>
        <p:spPr>
          <a:xfrm>
            <a:off x="7635597" y="5833824"/>
            <a:ext cx="59797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現行多個政府部門的表格只設「丈夫／妻子」選項，無法涵蓋其他伴侶身分，亦未提供性別中立稱謂，反映制度滯後及象徵性排除。</a:t>
            </a:r>
            <a:endParaRPr lang="en-US" sz="1550" dirty="0"/>
          </a:p>
        </p:txBody>
      </p:sp>
      <p:sp>
        <p:nvSpPr>
          <p:cNvPr id="27" name="Text 21"/>
          <p:cNvSpPr/>
          <p:nvPr/>
        </p:nvSpPr>
        <p:spPr>
          <a:xfrm>
            <a:off x="793790" y="6913364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這些困境凸顯現行法律制度對同性伴侶的結構性排除，嚴重影響他們的基本權益和尊嚴。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67708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支持立場的法理基礎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684621"/>
            <a:ext cx="4347567" cy="7937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92148" y="367676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司法裁決要求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992148" y="4105989"/>
            <a:ext cx="395085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政府有責任履行終審法院《岑子杰案》裁決，建立同性伴侶關係的承認機制，確保《香港人權法案條例》第十四條（於一九九一年六月八日實施）得以落實。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357" y="2684621"/>
            <a:ext cx="4347567" cy="7937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39715" y="367676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國際人權標準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339715" y="4105989"/>
            <a:ext cx="395085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與國際法律接軌，包括英國2004年《民事伴侶關係法》、紐西蘭2005年《民事結合法》等制度，體現香港作為國際都會對人權的尊重。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924" y="2684621"/>
            <a:ext cx="4347567" cy="79379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87282" y="367676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平等與正義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87282" y="4105989"/>
            <a:ext cx="395085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平等與正義是現代法治社會的核心。當婚姻制度僅承認異性伴侶，實質上構成對同性伴侶的排斥與歧視，違反平等原則。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1091446" y="6020991"/>
            <a:ext cx="127451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「條例草案並非單一群體的勝利，而是香港作為一個法治城市，選擇以平等為基礎前行的見證。」</a:t>
            </a:r>
            <a:endParaRPr lang="en-US" sz="1550" dirty="0"/>
          </a:p>
        </p:txBody>
      </p:sp>
      <p:sp>
        <p:nvSpPr>
          <p:cNvPr id="13" name="Shape 8"/>
          <p:cNvSpPr/>
          <p:nvPr/>
        </p:nvSpPr>
        <p:spPr>
          <a:xfrm>
            <a:off x="793790" y="5797748"/>
            <a:ext cx="22860" cy="764024"/>
          </a:xfrm>
          <a:prstGeom prst="rect">
            <a:avLst/>
          </a:prstGeom>
          <a:solidFill>
            <a:srgbClr val="3E2513"/>
          </a:solidFill>
          <a:ln/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06266"/>
            <a:ext cx="545758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同性伴侶制度的社會效益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1747242"/>
            <a:ext cx="6279356" cy="1857851"/>
          </a:xfrm>
          <a:prstGeom prst="roundRect">
            <a:avLst>
              <a:gd name="adj" fmla="val 1602"/>
            </a:avLst>
          </a:prstGeom>
          <a:solidFill>
            <a:srgbClr val="F9F7F7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4" name="Text 2"/>
          <p:cNvSpPr/>
          <p:nvPr/>
        </p:nvSpPr>
        <p:spPr>
          <a:xfrm>
            <a:off x="992148" y="194560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社會和諧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2148" y="2454116"/>
            <a:ext cx="588264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當法律承認同性伴侶關係，能削弱社會上的偏見與歧視，讓LGBTQ+群體從被邊緣化者，轉變為被尊重的社會一員，促進社會整體包容性。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93790" y="3803452"/>
            <a:ext cx="6279356" cy="1540312"/>
          </a:xfrm>
          <a:prstGeom prst="roundRect">
            <a:avLst>
              <a:gd name="adj" fmla="val 1933"/>
            </a:avLst>
          </a:prstGeom>
          <a:solidFill>
            <a:srgbClr val="F9F7F7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7" name="Text 5"/>
          <p:cNvSpPr/>
          <p:nvPr/>
        </p:nvSpPr>
        <p:spPr>
          <a:xfrm>
            <a:off x="992148" y="400181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家庭穩定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92148" y="4510326"/>
            <a:ext cx="588264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保護與強化家庭單位，賦予同性伴侶法律義務與責任，強化伴侶間的責任承擔、遺產與財務共治、社福配對與社會穩定性。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93790" y="5542121"/>
            <a:ext cx="6279356" cy="1857851"/>
          </a:xfrm>
          <a:prstGeom prst="roundRect">
            <a:avLst>
              <a:gd name="adj" fmla="val 1602"/>
            </a:avLst>
          </a:prstGeom>
          <a:solidFill>
            <a:srgbClr val="F9F7F7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10" name="Text 8"/>
          <p:cNvSpPr/>
          <p:nvPr/>
        </p:nvSpPr>
        <p:spPr>
          <a:xfrm>
            <a:off x="992148" y="574047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經濟利益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92148" y="6248995"/>
            <a:ext cx="588264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推行平等制度的地區常見消費增加，尤其婚禮產業、旅遊、金融與房地產領域受惠。制度穩定也有助吸引更多國際人才落戶、投資及發展。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564874" y="1702594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同性伴侶制度的建立不僅是法律權益的保障，更能為香港帶來多方面的社會與經濟效益，促進社會的和諧發展。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24119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目前草案的不足與風險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541032"/>
            <a:ext cx="6422231" cy="2141815"/>
          </a:xfrm>
          <a:prstGeom prst="roundRect">
            <a:avLst>
              <a:gd name="adj" fmla="val 5123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zh-HK" altLang="en-US"/>
          </a:p>
        </p:txBody>
      </p:sp>
      <p:sp>
        <p:nvSpPr>
          <p:cNvPr id="4" name="Shape 2"/>
          <p:cNvSpPr/>
          <p:nvPr/>
        </p:nvSpPr>
        <p:spPr>
          <a:xfrm>
            <a:off x="770930" y="2541032"/>
            <a:ext cx="91440" cy="2141815"/>
          </a:xfrm>
          <a:prstGeom prst="roundRect">
            <a:avLst>
              <a:gd name="adj" fmla="val 32558"/>
            </a:avLst>
          </a:prstGeom>
          <a:solidFill>
            <a:srgbClr val="3E2513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5" name="Text 3"/>
          <p:cNvSpPr/>
          <p:nvPr/>
        </p:nvSpPr>
        <p:spPr>
          <a:xfrm>
            <a:off x="1083588" y="276225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制度性排除與歧視再生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83588" y="3191470"/>
            <a:ext cx="591121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草案僅針對海外註冊者開放登記途徑，等同設下地理與經濟門檻，將許多香港本地的低收入、年長、行動不便或身心障礙者的伴侶關係排拒於保障之外。違反《基本法》第25條與《香港人權法案》第14條所保障的平等原則與私生活權利。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414379" y="2541032"/>
            <a:ext cx="6422231" cy="2141815"/>
          </a:xfrm>
          <a:prstGeom prst="roundRect">
            <a:avLst>
              <a:gd name="adj" fmla="val 5123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zh-HK" altLang="en-US"/>
          </a:p>
        </p:txBody>
      </p:sp>
      <p:sp>
        <p:nvSpPr>
          <p:cNvPr id="8" name="Shape 6"/>
          <p:cNvSpPr/>
          <p:nvPr/>
        </p:nvSpPr>
        <p:spPr>
          <a:xfrm>
            <a:off x="7391519" y="2541032"/>
            <a:ext cx="91440" cy="2141815"/>
          </a:xfrm>
          <a:prstGeom prst="roundRect">
            <a:avLst>
              <a:gd name="adj" fmla="val 32558"/>
            </a:avLst>
          </a:prstGeom>
          <a:solidFill>
            <a:srgbClr val="3E2513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9" name="Text 7"/>
          <p:cNvSpPr/>
          <p:nvPr/>
        </p:nvSpPr>
        <p:spPr>
          <a:xfrm>
            <a:off x="7704177" y="276225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權益範圍極其有限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704177" y="3191470"/>
            <a:ext cx="591121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草案所涵蓋的伴侶權益僅包括探病權、醫療決策權、器官捐贈及殯葬安排，未觸及核心社會生活中不可或缺的權益，如稅務合併申報、強積金與社會保障、繼承、共同資產、房屋輪候與配對、撫養權與收養等。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93790" y="4881205"/>
            <a:ext cx="6422231" cy="1824276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zh-HK" altLang="en-US"/>
          </a:p>
        </p:txBody>
      </p:sp>
      <p:sp>
        <p:nvSpPr>
          <p:cNvPr id="12" name="Shape 10"/>
          <p:cNvSpPr/>
          <p:nvPr/>
        </p:nvSpPr>
        <p:spPr>
          <a:xfrm>
            <a:off x="770930" y="4881205"/>
            <a:ext cx="91440" cy="1824276"/>
          </a:xfrm>
          <a:prstGeom prst="roundRect">
            <a:avLst>
              <a:gd name="adj" fmla="val 32558"/>
            </a:avLst>
          </a:prstGeom>
          <a:solidFill>
            <a:srgbClr val="3E2513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13" name="Text 11"/>
          <p:cNvSpPr/>
          <p:nvPr/>
        </p:nvSpPr>
        <p:spPr>
          <a:xfrm>
            <a:off x="1083588" y="510242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相關條例未明確列出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083588" y="5531644"/>
            <a:ext cx="59112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現行草案並未明確列出須配合修訂的其他條例，如《稅務條例》、《入境條例》、《公屋條例》等，將導致條例草案形同空轉，阻礙伴侶登記人的權益落實。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414379" y="4881205"/>
            <a:ext cx="6422231" cy="1824276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zh-HK" altLang="en-US"/>
          </a:p>
        </p:txBody>
      </p:sp>
      <p:sp>
        <p:nvSpPr>
          <p:cNvPr id="16" name="Shape 14"/>
          <p:cNvSpPr/>
          <p:nvPr/>
        </p:nvSpPr>
        <p:spPr>
          <a:xfrm>
            <a:off x="7391519" y="4881205"/>
            <a:ext cx="91440" cy="1824276"/>
          </a:xfrm>
          <a:prstGeom prst="roundRect">
            <a:avLst>
              <a:gd name="adj" fmla="val 32558"/>
            </a:avLst>
          </a:prstGeom>
          <a:solidFill>
            <a:srgbClr val="3E2513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17" name="Text 15"/>
          <p:cNvSpPr/>
          <p:nvPr/>
        </p:nvSpPr>
        <p:spPr>
          <a:xfrm>
            <a:off x="7704177" y="510242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偏離終審法院判決原意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704177" y="5531644"/>
            <a:ext cx="59112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未設本地登記渠道，與終審法院《岑子杰案》要求建立「替代框架」的原意出現偏離，恐再次引發違憲爭議及新一輪司法覆核。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954524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回應常見反對聲音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207061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婚姻定義爭議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6280190" y="2579132"/>
            <a:ext cx="3536156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「婚姻本應是一男一女」的說法根植於近代社會倫理，但歷史上婚姻形式多元，包括中國傳統的一夫多妻制、希伯來聖經中的多元婚姻關係。婚姻制度應隨社會發展而演進，回應現代社會對人的基本尊嚴的保障。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280190" y="468272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宗教自由與法律分立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280190" y="5191244"/>
            <a:ext cx="3536156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香港法律制度建立於政教分立原則之上。尊重宗教自由，並不意味特定宗教信念應凌駕於公民法治之上。信仰並非單一詮釋，近代神學研究包括酷兒神學、女性主義神學等均提供更包容的詮釋視角。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10308074" y="207061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對兒童影響的疑慮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308074" y="2579132"/>
            <a:ext cx="3536156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是否適合育養兒童，關鍵在於父母是否具備愛、責任、穩定與照顧能力，而非僅取決於性別組合。權威研究顯示：同性伴侶撫育的子女在人格發展、學業表現、心理健康等方面，與異性伴侶撫育者無顯著差異。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10308074" y="468272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本土價值與國際標準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10308074" y="5191244"/>
            <a:ext cx="35361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本草案乃終審法院命令所致，是回應憲制要求與法律義務的本地治理決策。香港作為法治城市，有責任確保性傾向不再成為制度性歧視的理由。這是法治與良知的實踐，而非單純的文化議題。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87573"/>
            <a:ext cx="545758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修訂方向與制度完善建議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303770" y="1604486"/>
            <a:ext cx="22860" cy="6037421"/>
          </a:xfrm>
          <a:prstGeom prst="roundRect">
            <a:avLst>
              <a:gd name="adj" fmla="val 130232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4" name="Shape 2"/>
          <p:cNvSpPr/>
          <p:nvPr/>
        </p:nvSpPr>
        <p:spPr>
          <a:xfrm>
            <a:off x="6519505" y="1816298"/>
            <a:ext cx="595313" cy="22860"/>
          </a:xfrm>
          <a:prstGeom prst="roundRect">
            <a:avLst>
              <a:gd name="adj" fmla="val 130232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5" name="Shape 3"/>
          <p:cNvSpPr/>
          <p:nvPr/>
        </p:nvSpPr>
        <p:spPr>
          <a:xfrm>
            <a:off x="7091958" y="1604486"/>
            <a:ext cx="446484" cy="446484"/>
          </a:xfrm>
          <a:prstGeom prst="roundRect">
            <a:avLst>
              <a:gd name="adj" fmla="val 6668"/>
            </a:avLst>
          </a:prstGeom>
          <a:solidFill>
            <a:srgbClr val="F9F7F7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6" name="Text 4"/>
          <p:cNvSpPr/>
          <p:nvPr/>
        </p:nvSpPr>
        <p:spPr>
          <a:xfrm>
            <a:off x="7166372" y="1641693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3842028" y="167270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建立本地登記制度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93790" y="2101929"/>
            <a:ext cx="552914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刪除草案中「須先在海外註冊」的限制，允許本地居民在香港完成同性伴侶關係登記，使所有香港市民皆能平等享有制度保障。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515582" y="3006923"/>
            <a:ext cx="595313" cy="22860"/>
          </a:xfrm>
          <a:prstGeom prst="roundRect">
            <a:avLst>
              <a:gd name="adj" fmla="val 130232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10" name="Shape 8"/>
          <p:cNvSpPr/>
          <p:nvPr/>
        </p:nvSpPr>
        <p:spPr>
          <a:xfrm>
            <a:off x="7091958" y="2795111"/>
            <a:ext cx="446484" cy="446484"/>
          </a:xfrm>
          <a:prstGeom prst="roundRect">
            <a:avLst>
              <a:gd name="adj" fmla="val 6668"/>
            </a:avLst>
          </a:prstGeom>
          <a:solidFill>
            <a:srgbClr val="F9F7F7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11" name="Text 9"/>
          <p:cNvSpPr/>
          <p:nvPr/>
        </p:nvSpPr>
        <p:spPr>
          <a:xfrm>
            <a:off x="7166372" y="2832318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2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8307467" y="286333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採用性別中立語言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8307467" y="3292554"/>
            <a:ext cx="552914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建議條例文字採用性別中立語言，如「登記雙方」、「申請人甲與乙」，以包容性別流動者、非二元性別人士及雙性人和間性人群體。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519505" y="4033242"/>
            <a:ext cx="595313" cy="22860"/>
          </a:xfrm>
          <a:prstGeom prst="roundRect">
            <a:avLst>
              <a:gd name="adj" fmla="val 130232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15" name="Shape 13"/>
          <p:cNvSpPr/>
          <p:nvPr/>
        </p:nvSpPr>
        <p:spPr>
          <a:xfrm>
            <a:off x="7091958" y="3821430"/>
            <a:ext cx="446484" cy="446484"/>
          </a:xfrm>
          <a:prstGeom prst="roundRect">
            <a:avLst>
              <a:gd name="adj" fmla="val 6668"/>
            </a:avLst>
          </a:prstGeom>
          <a:solidFill>
            <a:srgbClr val="F9F7F7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16" name="Text 14"/>
          <p:cNvSpPr/>
          <p:nvPr/>
        </p:nvSpPr>
        <p:spPr>
          <a:xfrm>
            <a:off x="7166372" y="3858637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3842028" y="388965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擴展權益範圍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93790" y="4318873"/>
            <a:ext cx="552914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制度所承認的權益範圍必須擴展，應至少涵蓋：稅務合併與優惠申報、申請受養人簽證、公務員伴侶福利、共同申請公屋或居屋、財產共管與繼承、強積金與養老金繼承等核心家庭保障範疇。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7515582" y="5115401"/>
            <a:ext cx="595313" cy="22860"/>
          </a:xfrm>
          <a:prstGeom prst="roundRect">
            <a:avLst>
              <a:gd name="adj" fmla="val 130232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20" name="Shape 18"/>
          <p:cNvSpPr/>
          <p:nvPr/>
        </p:nvSpPr>
        <p:spPr>
          <a:xfrm>
            <a:off x="7091958" y="4903589"/>
            <a:ext cx="446484" cy="446484"/>
          </a:xfrm>
          <a:prstGeom prst="roundRect">
            <a:avLst>
              <a:gd name="adj" fmla="val 6668"/>
            </a:avLst>
          </a:prstGeom>
          <a:solidFill>
            <a:srgbClr val="F9F7F7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21" name="Text 19"/>
          <p:cNvSpPr/>
          <p:nvPr/>
        </p:nvSpPr>
        <p:spPr>
          <a:xfrm>
            <a:off x="7166372" y="4940796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4</a:t>
            </a:r>
            <a:endParaRPr lang="en-US" sz="2300" dirty="0"/>
          </a:p>
        </p:txBody>
      </p:sp>
      <p:sp>
        <p:nvSpPr>
          <p:cNvPr id="22" name="Text 20"/>
          <p:cNvSpPr/>
          <p:nvPr/>
        </p:nvSpPr>
        <p:spPr>
          <a:xfrm>
            <a:off x="8307467" y="497181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建立跨部門協調機制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8307467" y="5401032"/>
            <a:ext cx="552914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成立「同性伴侶登記制度實施小組」，由民政及家庭事務局統籌，聯合醫管局、房屋署、入境處、教育局、律政司等單位，並邀請平機會及公民社會代表參與，確保執行有效。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6519505" y="6197679"/>
            <a:ext cx="595313" cy="22860"/>
          </a:xfrm>
          <a:prstGeom prst="roundRect">
            <a:avLst>
              <a:gd name="adj" fmla="val 130232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25" name="Shape 23"/>
          <p:cNvSpPr/>
          <p:nvPr/>
        </p:nvSpPr>
        <p:spPr>
          <a:xfrm>
            <a:off x="7091958" y="5985867"/>
            <a:ext cx="446484" cy="446484"/>
          </a:xfrm>
          <a:prstGeom prst="roundRect">
            <a:avLst>
              <a:gd name="adj" fmla="val 6668"/>
            </a:avLst>
          </a:prstGeom>
          <a:solidFill>
            <a:srgbClr val="F9F7F7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26" name="Text 24"/>
          <p:cNvSpPr/>
          <p:nvPr/>
        </p:nvSpPr>
        <p:spPr>
          <a:xfrm>
            <a:off x="7166372" y="602307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5</a:t>
            </a:r>
            <a:endParaRPr lang="en-US" sz="2300" dirty="0"/>
          </a:p>
        </p:txBody>
      </p:sp>
      <p:sp>
        <p:nvSpPr>
          <p:cNvPr id="27" name="Text 25"/>
          <p:cNvSpPr/>
          <p:nvPr/>
        </p:nvSpPr>
        <p:spPr>
          <a:xfrm>
            <a:off x="3842028" y="605409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推動多元教育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793790" y="6483310"/>
            <a:ext cx="552914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政府應同步推動大眾教育與反歧視文化建設，包括為宗教界、教育界、醫療專業與社會服務、入境等前線人員設立多元家庭處理指引，設立「多元關係教育資源中心」。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190268"/>
            <a:ext cx="595372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同步修訂相關條例的重要性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93790" y="2108002"/>
            <a:ext cx="3679031" cy="2413635"/>
          </a:xfrm>
          <a:prstGeom prst="roundRect">
            <a:avLst>
              <a:gd name="adj" fmla="val 1233"/>
            </a:avLst>
          </a:prstGeom>
          <a:solidFill>
            <a:srgbClr val="F9F7F7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5" name="Text 2"/>
          <p:cNvSpPr/>
          <p:nvPr/>
        </p:nvSpPr>
        <p:spPr>
          <a:xfrm>
            <a:off x="992148" y="230636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《稅務條例》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992148" y="2735580"/>
            <a:ext cx="328231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第8條主要界定薪俸稅徵收標準，明確規範「配偶」如何計算免稅額或申報入息。若不將同性伴侶納入有關稅務條文，則即使草案生效，相關權益難以同步落實。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4671179" y="2108002"/>
            <a:ext cx="3679031" cy="2413635"/>
          </a:xfrm>
          <a:prstGeom prst="roundRect">
            <a:avLst>
              <a:gd name="adj" fmla="val 1233"/>
            </a:avLst>
          </a:prstGeom>
          <a:solidFill>
            <a:srgbClr val="F9F7F7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8" name="Text 5"/>
          <p:cNvSpPr/>
          <p:nvPr/>
        </p:nvSpPr>
        <p:spPr>
          <a:xfrm>
            <a:off x="4869537" y="230636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《入境條例》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869537" y="2735580"/>
            <a:ext cx="328231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第2條涉及「配偶」及家庭成員定義，第41條為違反逗留條件罪。如居留資格認定繼續排除同性配偶，註冊伴侶不易享有家庭團聚或受養人簽證權利。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93790" y="4719995"/>
            <a:ext cx="7556421" cy="1461016"/>
          </a:xfrm>
          <a:prstGeom prst="roundRect">
            <a:avLst>
              <a:gd name="adj" fmla="val 2038"/>
            </a:avLst>
          </a:prstGeom>
          <a:solidFill>
            <a:srgbClr val="F9F7F7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11" name="Text 8"/>
          <p:cNvSpPr/>
          <p:nvPr/>
        </p:nvSpPr>
        <p:spPr>
          <a:xfrm>
            <a:off x="992148" y="491835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《強積金條例》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992148" y="5347573"/>
            <a:ext cx="71597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強積金（MPF）法規牽涉受益人及遺產安排；如未更新條文以納入同性伴侶，將限制該群體享有同等退休保障及福利安排。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793790" y="6404253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若法律制度無橫向整合，條例將淪為象徵性表態，無助實質保障同性伴侶權益。唯有全面修訂相關條例，才能建立真正具平等性、可持續性與尊嚴性的家庭保障體系。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8070" y="514350"/>
            <a:ext cx="6078379" cy="584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結語：為平等與尊嚴共同前行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1028581" y="1589603"/>
            <a:ext cx="6058495" cy="897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「我們感謝多年來無數人為平權奮鬥的堅持與付出，正是這份堅定，讓香港在當下邁出關鍵且歷史性的一步，為未來鋪設更加公義和平等的法治基石。」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48070" y="1589603"/>
            <a:ext cx="22860" cy="897612"/>
          </a:xfrm>
          <a:prstGeom prst="rect">
            <a:avLst/>
          </a:prstGeom>
          <a:solidFill>
            <a:srgbClr val="3E2513"/>
          </a:solidFill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5" name="Text 3"/>
          <p:cNvSpPr/>
          <p:nvPr/>
        </p:nvSpPr>
        <p:spPr>
          <a:xfrm>
            <a:off x="748070" y="2697599"/>
            <a:ext cx="6339007" cy="897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立法從來不只是為今日而設，而是為下一代打下公平與和平共處的基礎。我們深知修法並非一夕之功，但歷史會記得在此時此地，議員的選擇怎樣讓香港法治往前跨出關鍵一步。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748070" y="3763447"/>
            <a:ext cx="6339007" cy="897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基恩之家呼籲立法會議員支持通過《同性伴侶關係登記條例草案》，並進一步完善相關制度，讓所有彼此相愛、共同承擔責任的伴侶關係，都能在法律之下被看見與保護。</a:t>
            </a:r>
            <a:endParaRPr lang="en-US" sz="14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0944" y="1589603"/>
            <a:ext cx="6339007" cy="63390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559</Words>
  <Application>Microsoft Office PowerPoint</Application>
  <PresentationFormat>自訂</PresentationFormat>
  <Paragraphs>95</Paragraphs>
  <Slides>10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4" baseType="lpstr">
      <vt:lpstr>Platypi Medium</vt:lpstr>
      <vt:lpstr>Arial</vt:lpstr>
      <vt:lpstr>Source Serif Pro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snow snow</cp:lastModifiedBy>
  <cp:revision>2</cp:revision>
  <dcterms:created xsi:type="dcterms:W3CDTF">2025-07-28T20:02:40Z</dcterms:created>
  <dcterms:modified xsi:type="dcterms:W3CDTF">2025-07-28T20:06:11Z</dcterms:modified>
</cp:coreProperties>
</file>